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5" r:id="rId2"/>
  </p:sldMasterIdLst>
  <p:notesMasterIdLst>
    <p:notesMasterId r:id="rId30"/>
  </p:notesMasterIdLst>
  <p:sldIdLst>
    <p:sldId id="256" r:id="rId3"/>
    <p:sldId id="268" r:id="rId4"/>
    <p:sldId id="269" r:id="rId5"/>
    <p:sldId id="293" r:id="rId6"/>
    <p:sldId id="306" r:id="rId7"/>
    <p:sldId id="271" r:id="rId8"/>
    <p:sldId id="298" r:id="rId9"/>
    <p:sldId id="307" r:id="rId10"/>
    <p:sldId id="266" r:id="rId11"/>
    <p:sldId id="297" r:id="rId12"/>
    <p:sldId id="277" r:id="rId13"/>
    <p:sldId id="305" r:id="rId14"/>
    <p:sldId id="280" r:id="rId15"/>
    <p:sldId id="302" r:id="rId16"/>
    <p:sldId id="264" r:id="rId17"/>
    <p:sldId id="279" r:id="rId18"/>
    <p:sldId id="299" r:id="rId19"/>
    <p:sldId id="300" r:id="rId20"/>
    <p:sldId id="301" r:id="rId21"/>
    <p:sldId id="304" r:id="rId22"/>
    <p:sldId id="262" r:id="rId23"/>
    <p:sldId id="308" r:id="rId24"/>
    <p:sldId id="309" r:id="rId25"/>
    <p:sldId id="310" r:id="rId26"/>
    <p:sldId id="291" r:id="rId27"/>
    <p:sldId id="284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671E-4A45-48ED-990D-0B65B6A0D43D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E863-5794-4AD8-8606-BA44809AB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5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95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7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80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0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3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7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0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4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25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18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3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49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3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9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88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9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0165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42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65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845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44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4FDA938-357D-4E56-A641-0B2C19BBAC97}" type="datetimeFigureOut">
              <a:rPr lang="pt-BR" smtClean="0"/>
              <a:t>05/02/2020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810FDAA-ABA8-4D53-A9FA-9EB5C1C7F16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61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496944" cy="1368152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+mj-lt"/>
              </a:rPr>
              <a:t>CAPACITAÇÃO INTRODUTÓRIA AO SUAS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9572" y="2312876"/>
            <a:ext cx="7704856" cy="2808312"/>
          </a:xfrm>
        </p:spPr>
        <p:txBody>
          <a:bodyPr>
            <a:noAutofit/>
          </a:bodyPr>
          <a:lstStyle/>
          <a:p>
            <a:r>
              <a:rPr lang="pt-BR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Questões Éticas no processo de guarda e utilização das informações das famílias e indivíduos no prontuário SUAS.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034789"/>
            <a:ext cx="3168352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4397" y="214494"/>
            <a:ext cx="5080334" cy="969771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/>
              <a:t>Dimensão ética e política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794085" y="2262704"/>
            <a:ext cx="3272590" cy="1058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Registro das Informações Prontuário do SUAS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RMA</a:t>
            </a:r>
          </a:p>
        </p:txBody>
      </p:sp>
      <p:sp>
        <p:nvSpPr>
          <p:cNvPr id="6" name="Elipse 5"/>
          <p:cNvSpPr/>
          <p:nvPr/>
        </p:nvSpPr>
        <p:spPr>
          <a:xfrm>
            <a:off x="5709734" y="3053452"/>
            <a:ext cx="3368843" cy="13282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Produção de Documentos escritos por psicólogos Resolução CFP - 06/2019</a:t>
            </a:r>
          </a:p>
        </p:txBody>
      </p:sp>
      <p:sp>
        <p:nvSpPr>
          <p:cNvPr id="7" name="Elipse 6"/>
          <p:cNvSpPr/>
          <p:nvPr/>
        </p:nvSpPr>
        <p:spPr>
          <a:xfrm>
            <a:off x="5551068" y="4702952"/>
            <a:ext cx="3272590" cy="1058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Lei 13.431/2017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DE e EE</a:t>
            </a:r>
          </a:p>
        </p:txBody>
      </p:sp>
      <p:sp>
        <p:nvSpPr>
          <p:cNvPr id="8" name="Elipse 7"/>
          <p:cNvSpPr/>
          <p:nvPr/>
        </p:nvSpPr>
        <p:spPr>
          <a:xfrm>
            <a:off x="120317" y="3761367"/>
            <a:ext cx="2310063" cy="8632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Sigilo Profissional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Art. 9 e 10 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CEP</a:t>
            </a:r>
          </a:p>
        </p:txBody>
      </p:sp>
      <p:sp>
        <p:nvSpPr>
          <p:cNvPr id="9" name="Elipse 8"/>
          <p:cNvSpPr/>
          <p:nvPr/>
        </p:nvSpPr>
        <p:spPr>
          <a:xfrm>
            <a:off x="3035716" y="3583618"/>
            <a:ext cx="2525129" cy="970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Notificação Compulsória (Lei nº 10.778/2003)</a:t>
            </a:r>
          </a:p>
        </p:txBody>
      </p:sp>
      <p:sp>
        <p:nvSpPr>
          <p:cNvPr id="10" name="Elipse 9"/>
          <p:cNvSpPr/>
          <p:nvPr/>
        </p:nvSpPr>
        <p:spPr>
          <a:xfrm>
            <a:off x="1723523" y="4735286"/>
            <a:ext cx="2525129" cy="970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Relação SUAS e Sistema de Justiça</a:t>
            </a:r>
          </a:p>
        </p:txBody>
      </p:sp>
      <p:sp>
        <p:nvSpPr>
          <p:cNvPr id="11" name="Elipse 10"/>
          <p:cNvSpPr/>
          <p:nvPr/>
        </p:nvSpPr>
        <p:spPr>
          <a:xfrm>
            <a:off x="4572000" y="1898779"/>
            <a:ext cx="2525129" cy="970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t-BR" sz="135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342900"/>
            <a:endParaRPr lang="pt-BR" sz="135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  <a:t>Código de Ética do Psicólogo 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</a:rPr>
            </a:br>
            <a:endParaRPr lang="pt-BR" sz="135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99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961"/>
            <a:ext cx="5452710" cy="34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122454"/>
            <a:ext cx="2411760" cy="6902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04443E8-FB19-4299-ADF6-274A5FBFED51}"/>
              </a:ext>
            </a:extLst>
          </p:cNvPr>
          <p:cNvSpPr/>
          <p:nvPr/>
        </p:nvSpPr>
        <p:spPr>
          <a:xfrm>
            <a:off x="6427551" y="1502003"/>
            <a:ext cx="27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191B0E"/>
                </a:solidFill>
                <a:ea typeface="+mj-ea"/>
                <a:cs typeface="+mj-cs"/>
              </a:rPr>
              <a:t>Resolução CFP nº 010/05</a:t>
            </a:r>
            <a:endParaRPr lang="pt-BR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F1FCAC-D70D-4E12-8AB0-695696556E55}"/>
              </a:ext>
            </a:extLst>
          </p:cNvPr>
          <p:cNvSpPr/>
          <p:nvPr/>
        </p:nvSpPr>
        <p:spPr>
          <a:xfrm>
            <a:off x="727158" y="3591709"/>
            <a:ext cx="8237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Código de Ética Profissional do Psicólogo é baseado nos princípios dos </a:t>
            </a:r>
            <a:r>
              <a:rPr lang="pt-BR" sz="2400" b="1" dirty="0">
                <a:solidFill>
                  <a:schemeClr val="tx2"/>
                </a:solidFill>
              </a:rPr>
              <a:t>Direitos Humanos, </a:t>
            </a:r>
            <a:r>
              <a:rPr lang="pt-BR" sz="2400" dirty="0"/>
              <a:t>e a partir deste, o Sistema Conselhos de Psicologia deverá garantir à sociedade como um todo uma prática psicológica adequada e comprometida com a Ética e o respeito aos usuários desses serviços. </a:t>
            </a:r>
          </a:p>
        </p:txBody>
      </p:sp>
    </p:spTree>
    <p:extLst>
      <p:ext uri="{BB962C8B-B14F-4D97-AF65-F5344CB8AC3E}">
        <p14:creationId xmlns:p14="http://schemas.microsoft.com/office/powerpoint/2010/main" val="16135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EEB60-C72A-488D-8596-04D3EE5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46" y="260648"/>
            <a:ext cx="7200900" cy="1485900"/>
          </a:xfrm>
        </p:spPr>
        <p:txBody>
          <a:bodyPr>
            <a:normAutofit/>
          </a:bodyPr>
          <a:lstStyle/>
          <a:p>
            <a:r>
              <a:rPr lang="pt-BR" sz="4000" dirty="0"/>
              <a:t>PRINCÍPIOS FUNDAMENTAIS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79765-E2EF-4BBC-83D2-A3483677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68" y="1378091"/>
            <a:ext cx="8254654" cy="3581400"/>
          </a:xfrm>
        </p:spPr>
        <p:txBody>
          <a:bodyPr>
            <a:noAutofit/>
          </a:bodyPr>
          <a:lstStyle/>
          <a:p>
            <a:pPr algn="just"/>
            <a:r>
              <a:rPr lang="pt-BR" sz="1600" dirty="0"/>
              <a:t>I. O(a) psicólogo(a) baseará o seu trabalho no respeito e na promoção da liberdade, da dignidade, da igualdade e da integridade do ser humano, apoiado nos valores que embasam a Declaração Universal dos Direitos Humanos.</a:t>
            </a:r>
          </a:p>
          <a:p>
            <a:pPr algn="just"/>
            <a:r>
              <a:rPr lang="pt-BR" sz="1600" dirty="0"/>
              <a:t> II. O(a) psicólogo(a) trabalhará visando promover a saúde e a qualidade de vida das pessoas e das coletividades e contribuirá para a eliminação de quaisquer formas de negligência, discriminação, exploração, violência, crueldade e opressão. </a:t>
            </a:r>
          </a:p>
          <a:p>
            <a:pPr algn="just"/>
            <a:r>
              <a:rPr lang="pt-BR" sz="1600" dirty="0"/>
              <a:t>III. O(a) psicólogo(a) atuará com responsabilidade social, analisando crítica e historicamente a realidade política, econômica, social e cultural. </a:t>
            </a:r>
          </a:p>
          <a:p>
            <a:pPr algn="just"/>
            <a:r>
              <a:rPr lang="pt-BR" sz="1600" dirty="0"/>
              <a:t>IV. O(a) psicólogo(a) atuará com responsabilidade, por meio do contínuo aprimoramento profissional, contribuindo para o desenvolvimento da Psicologia como campo científico de conhecimento e de prática. </a:t>
            </a:r>
          </a:p>
          <a:p>
            <a:pPr algn="just"/>
            <a:r>
              <a:rPr lang="pt-BR" sz="1600" dirty="0"/>
              <a:t>V. O(a) psicólogo(a) contribuirá para promover a universalização do acesso da população às informações, ao conhecimento da ciência psicológica, aos serviços e aos padrões éticos da profissão. </a:t>
            </a:r>
          </a:p>
          <a:p>
            <a:pPr algn="just"/>
            <a:r>
              <a:rPr lang="pt-BR" sz="1600" dirty="0"/>
              <a:t>VI. O(a) psicólogo(a) zelará para que o exercício profissional seja efetuado com dignidade, rejeitando situações em que a Psicologia esteja sendo aviltada. </a:t>
            </a:r>
          </a:p>
          <a:p>
            <a:pPr algn="just"/>
            <a:r>
              <a:rPr lang="pt-BR" sz="1600" dirty="0"/>
              <a:t>VII. O(a) psicólogo(a) considerará as relações de poder nos contextos em que atua e os impactos dessas relações sobre as suas atividades profissionais, posicionando-se de forma crítica e em consonância com os demais princípios deste Código.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38964C-E1E4-4D27-AFE9-B6F9BB17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8" y="61719"/>
            <a:ext cx="2113770" cy="13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3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500" dirty="0">
                <a:solidFill>
                  <a:schemeClr val="tx1"/>
                </a:solidFill>
              </a:rPr>
              <a:t>O </a:t>
            </a:r>
            <a:r>
              <a:rPr lang="pt-BR" sz="2500" b="1" dirty="0">
                <a:solidFill>
                  <a:schemeClr val="tx1"/>
                </a:solidFill>
              </a:rPr>
              <a:t>Código de Ética Profissional do Psicólogo </a:t>
            </a:r>
            <a:br>
              <a:rPr lang="pt-BR" sz="2500" b="1" dirty="0">
                <a:solidFill>
                  <a:schemeClr val="tx1"/>
                </a:solidFill>
              </a:rPr>
            </a:br>
            <a:r>
              <a:rPr lang="pt-BR" sz="2500" dirty="0">
                <a:solidFill>
                  <a:schemeClr val="tx1"/>
                </a:solidFill>
              </a:rPr>
              <a:t>dispõe em seus artigos que: 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Art. 1º </a:t>
            </a:r>
            <a:r>
              <a:rPr lang="pt-BR" dirty="0">
                <a:solidFill>
                  <a:schemeClr val="tx1"/>
                </a:solidFill>
              </a:rPr>
              <a:t>– São deveres fundamentais dos psicólogos: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g. Informar, a quem de direito, os resultados decorrentes da prestação de serviços psicológicos, transmitindo somente o que for necessário para a tomada de decisões que afetem o usuário ou beneficiário; 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Art. 6º </a:t>
            </a:r>
            <a:r>
              <a:rPr lang="pt-BR" dirty="0">
                <a:solidFill>
                  <a:schemeClr val="tx1"/>
                </a:solidFill>
              </a:rPr>
              <a:t>- O psicólogo, no relacionamento com profissionais não psicólogos: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a. Compartilhará somente informações relevantes para qualificar o serviço prestado, resguardando o caráter confidencial das comunicações, assinalando a responsabilidade, de quem as receber, de preservar o sigilo.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946C4-FB16-4807-8675-1DCC75B7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2656"/>
            <a:ext cx="7776914" cy="14859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Sigilo Profissional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D0B725-1C42-45EE-9B47-16079857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818556"/>
            <a:ext cx="7776914" cy="358140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Art. 9º – É dever do psicólogo respeitar o sigilo profissional a fim de proteger, por meio da confidencialidade, a intimidade das pessoas, grupos ou organizações, a que tenha acesso no exercício profissional. 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Art. 10 – Nas situações em que se configure conflito entre as exigências decorrentes do disposto no Art. 9º e as afirmações dos princípios fundamentais deste Código, excetuando-se os casos previstos em lei, o psicólogo poderá decidir pela quebra de sigilo, baseando sua decisão na busca do menor prejuízo.</a:t>
            </a:r>
          </a:p>
        </p:txBody>
      </p:sp>
    </p:spTree>
    <p:extLst>
      <p:ext uri="{BB962C8B-B14F-4D97-AF65-F5344CB8AC3E}">
        <p14:creationId xmlns:p14="http://schemas.microsoft.com/office/powerpoint/2010/main" val="333584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</a:rPr>
              <a:t>O </a:t>
            </a:r>
            <a:r>
              <a:rPr lang="pt-BR" sz="2800" b="1" dirty="0">
                <a:solidFill>
                  <a:schemeClr val="tx1"/>
                </a:solidFill>
              </a:rPr>
              <a:t>Código de Ética Profissional do Psicólogo 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dispõe em seus artigos que: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863656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Art. 12 - </a:t>
            </a:r>
            <a:r>
              <a:rPr lang="pt-BR" sz="2000" dirty="0">
                <a:solidFill>
                  <a:schemeClr val="tx1"/>
                </a:solidFill>
              </a:rPr>
              <a:t>Nos documentos que embasam as atividades em equipe multiprofissional, o psicólogo registrará apenas as informações necessárias para o cumprimento dos objetivos do trabalho. 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Art. 14 - </a:t>
            </a:r>
            <a:r>
              <a:rPr lang="pt-BR" sz="2000" dirty="0">
                <a:solidFill>
                  <a:schemeClr val="tx1"/>
                </a:solidFill>
              </a:rPr>
              <a:t>A utilização de quaisquer meios de registro e observação da prática psicológica obedecerá às normas deste Código e a legislação profissional vigente, devendo o usuário ou beneficiário, desde o início, ser informado. 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Art. 15 - </a:t>
            </a:r>
            <a:r>
              <a:rPr lang="pt-BR" sz="2000" dirty="0">
                <a:solidFill>
                  <a:schemeClr val="tx1"/>
                </a:solidFill>
              </a:rPr>
              <a:t>Em caso de interrupção do trabalho do psicólogo, por quaisquer motivos, ele deverá zelar pelo destino dos seus arquivos confidenciais.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lvl="0" algn="ctr" defTabSz="342900">
              <a:lnSpc>
                <a:spcPct val="100000"/>
              </a:lnSpc>
              <a:spcBef>
                <a:spcPts val="0"/>
              </a:spcBef>
            </a:pPr>
            <a:r>
              <a:rPr lang="pt-BR" sz="3600" b="1" dirty="0">
                <a:latin typeface="Century Gothic" panose="020B0502020202020204"/>
                <a:ea typeface="+mn-ea"/>
                <a:cs typeface="+mn-cs"/>
              </a:rPr>
              <a:t>Produção de Documentos escritos por psicólogos Resolução CFP - 06/2019</a:t>
            </a:r>
            <a:br>
              <a:rPr lang="pt-BR" sz="1350" b="1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</a:b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1484784"/>
            <a:ext cx="8363272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6E9B194-180F-4C41-94E3-728CEC0D49F3}"/>
              </a:ext>
            </a:extLst>
          </p:cNvPr>
          <p:cNvSpPr/>
          <p:nvPr/>
        </p:nvSpPr>
        <p:spPr>
          <a:xfrm>
            <a:off x="971600" y="1680193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Art. 8.º </a:t>
            </a:r>
            <a:r>
              <a:rPr lang="pt-BR" sz="2800" dirty="0"/>
              <a:t>Constituem modalidades de documentos psicológicos:</a:t>
            </a:r>
          </a:p>
          <a:p>
            <a:r>
              <a:rPr lang="pt-BR" sz="2800" dirty="0"/>
              <a:t>I - Declaração;</a:t>
            </a:r>
          </a:p>
          <a:p>
            <a:r>
              <a:rPr lang="pt-BR" sz="2800" dirty="0"/>
              <a:t>II - Atestado Psicológico;</a:t>
            </a:r>
          </a:p>
          <a:p>
            <a:r>
              <a:rPr lang="pt-BR" sz="2800" dirty="0"/>
              <a:t>III - Relatório:</a:t>
            </a:r>
          </a:p>
          <a:p>
            <a:r>
              <a:rPr lang="pt-BR" sz="2800" dirty="0"/>
              <a:t> a) Psicológico;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Multiprofissional;</a:t>
            </a:r>
          </a:p>
          <a:p>
            <a:r>
              <a:rPr lang="pt-BR" sz="2800" dirty="0"/>
              <a:t>IV - Laudo Psicológico;</a:t>
            </a:r>
          </a:p>
          <a:p>
            <a:r>
              <a:rPr lang="pt-BR" sz="2800" dirty="0"/>
              <a:t>V - Parecer Psicológico.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69E232-8353-4BC8-AA1E-E7E20F3F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57" y="2945313"/>
            <a:ext cx="269466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2B24F-68CB-4AF2-A6F9-0DF7836C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34" y="247650"/>
            <a:ext cx="8115300" cy="1485900"/>
          </a:xfrm>
        </p:spPr>
        <p:txBody>
          <a:bodyPr/>
          <a:lstStyle/>
          <a:p>
            <a:r>
              <a:rPr lang="pt-BR" sz="3200" b="1" dirty="0">
                <a:solidFill>
                  <a:srgbClr val="191B0E"/>
                </a:solidFill>
                <a:latin typeface="Century Gothic" panose="020B0502020202020204"/>
              </a:rPr>
              <a:t>Produção de Documentos escritos por psicólogos Resolução CFP - 06/2019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FEA0C0-E45C-40D5-B5C7-87C73B5E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52" y="1568456"/>
            <a:ext cx="7416824" cy="358140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chemeClr val="tx1"/>
                </a:solidFill>
              </a:rPr>
              <a:t>Art. 12 </a:t>
            </a:r>
            <a:r>
              <a:rPr lang="pt-BR" sz="2800" dirty="0">
                <a:solidFill>
                  <a:schemeClr val="tx1"/>
                </a:solidFill>
              </a:rPr>
              <a:t>O </a:t>
            </a:r>
            <a:r>
              <a:rPr lang="pt-BR" sz="2800" b="1" dirty="0">
                <a:solidFill>
                  <a:schemeClr val="tx1"/>
                </a:solidFill>
              </a:rPr>
              <a:t>relatório multiprofissional </a:t>
            </a:r>
            <a:r>
              <a:rPr lang="pt-BR" sz="2800" dirty="0">
                <a:solidFill>
                  <a:schemeClr val="tx1"/>
                </a:solidFill>
              </a:rPr>
              <a:t>é resultante da atuação da(o) psicóloga(o) em contexto multiprofissional, podendo ser produzido em conjunto com profissionais de outras áreas, preservando-se a autonomia e a ética profissional dos envolvidos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E6012A-60B2-4DD5-A2FC-D6C3E133628F}"/>
              </a:ext>
            </a:extLst>
          </p:cNvPr>
          <p:cNvSpPr/>
          <p:nvPr/>
        </p:nvSpPr>
        <p:spPr>
          <a:xfrm>
            <a:off x="678152" y="4869160"/>
            <a:ext cx="8115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Esta modalidade de documento contempla a atuação em equipes multiprofissionais e permite a elaboração conjunta, a responsabilidade compartilhada e referenciais interdisciplinares, resguardando-se a autonomia das demais categorias profissionais e do contexto de cada serviço/equipe multiprofissional.</a:t>
            </a:r>
          </a:p>
        </p:txBody>
      </p:sp>
    </p:spTree>
    <p:extLst>
      <p:ext uri="{BB962C8B-B14F-4D97-AF65-F5344CB8AC3E}">
        <p14:creationId xmlns:p14="http://schemas.microsoft.com/office/powerpoint/2010/main" val="281172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6C56F-7931-4573-A807-3F080695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86000"/>
            <a:ext cx="8424936" cy="35814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Importante ressaltar o dever de assumir responsabilidades profissionais somente por atividades para as quais esteja capacitado pessoal, teórica e tecnicamente </a:t>
            </a:r>
            <a:r>
              <a:rPr lang="pt-BR" sz="2400" b="1" i="1" dirty="0"/>
              <a:t>(Código de Ética Profissional, artigo 1.º, b), </a:t>
            </a:r>
            <a:r>
              <a:rPr lang="pt-BR" sz="2400" dirty="0"/>
              <a:t>considerando-se que as demandas em equipes multiprofissionais possam gerar solicitações que extrapolem as atribuições da Psicologia ou que excedam a possibilidade de observação e análise a partir dos procedimentos realizados, ou ainda, que não sejam pertinentes aos referenciais técnicos da(o) profissional.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380DDD-9BF6-456C-A58F-90B171239FD7}"/>
              </a:ext>
            </a:extLst>
          </p:cNvPr>
          <p:cNvSpPr txBox="1">
            <a:spLocks/>
          </p:cNvSpPr>
          <p:nvPr/>
        </p:nvSpPr>
        <p:spPr>
          <a:xfrm>
            <a:off x="1034034" y="247650"/>
            <a:ext cx="81153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191B0E"/>
                </a:solidFill>
                <a:latin typeface="Century Gothic" panose="020B0502020202020204"/>
              </a:rPr>
              <a:t>Produção de Documentos escritos por psicólogos Resolução CFP - 06/2019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00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B049E-32E7-4628-8F67-B252E30B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647756" cy="3581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quando a atividade desenvolvida no atendimento a pessoa/grupo/instituição consistir em métodos e técnicas privativos da Psicologia, estes devem ser relatados em itens diferente dos demais profissionais, destacando que foram utilizados </a:t>
            </a:r>
            <a:r>
              <a:rPr lang="pt-BR" sz="2600" dirty="0">
                <a:solidFill>
                  <a:schemeClr val="tx1"/>
                </a:solidFill>
              </a:rPr>
              <a:t>apenas</a:t>
            </a:r>
            <a:r>
              <a:rPr lang="pt-BR" sz="2400" dirty="0">
                <a:solidFill>
                  <a:schemeClr val="tx1"/>
                </a:solidFill>
              </a:rPr>
              <a:t> pela(o) psicóloga(o) da equipe.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/>
              <a:t>Caso as informações </a:t>
            </a:r>
            <a:r>
              <a:rPr lang="pt-BR" sz="2600" dirty="0"/>
              <a:t>relatadas</a:t>
            </a:r>
            <a:r>
              <a:rPr lang="pt-BR" sz="2400" dirty="0"/>
              <a:t> não se baseiem em métodos e técnicas privativas da Psicologia, a redação deste item pode ser em conjunto com outros profissionais, nos casos em que se trate de processos de trabalho interdisciplinares.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D4CFD7-3F5B-452C-BE3A-431F54FBC229}"/>
              </a:ext>
            </a:extLst>
          </p:cNvPr>
          <p:cNvSpPr txBox="1">
            <a:spLocks/>
          </p:cNvSpPr>
          <p:nvPr/>
        </p:nvSpPr>
        <p:spPr>
          <a:xfrm>
            <a:off x="1034034" y="247650"/>
            <a:ext cx="81153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191B0E"/>
                </a:solidFill>
                <a:latin typeface="Century Gothic" panose="020B0502020202020204"/>
              </a:rPr>
              <a:t>Produção de Documentos escritos por psicólogos Resolução CFP - 06/2019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17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415205"/>
            <a:ext cx="8445624" cy="92697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+mj-lt"/>
              </a:rPr>
              <a:t>O Sistema Conselhos de Psicologia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latin typeface="+mj-lt"/>
              </a:rPr>
              <a:t>Composto pelo Conselho Federal (CFP) e por mais 24 Conselhos Regionais (</a:t>
            </a:r>
            <a:r>
              <a:rPr lang="pt-BR" sz="2800" dirty="0" err="1">
                <a:solidFill>
                  <a:schemeClr val="tx1"/>
                </a:solidFill>
                <a:latin typeface="+mj-lt"/>
              </a:rPr>
              <a:t>CR´s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) espalhados por todo o Brasil; o Sistema Conselhos de Psicologia tem por finalidade 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DISCIPLINAR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ORIENTAR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e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FISCALIZAR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 o exercício da profissão e zelar pela fiel observância dos princípios de ética e disciplina da classe.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6037982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3177" y="3510714"/>
            <a:ext cx="7936881" cy="3633267"/>
          </a:xfrm>
        </p:spPr>
        <p:txBody>
          <a:bodyPr>
            <a:normAutofit/>
          </a:bodyPr>
          <a:lstStyle/>
          <a:p>
            <a:pPr marL="446088" indent="-354013" algn="just"/>
            <a:r>
              <a:rPr lang="pt-BR" sz="2400" b="1" dirty="0">
                <a:solidFill>
                  <a:schemeClr val="tx1"/>
                </a:solidFill>
              </a:rPr>
              <a:t>Instrumento técnico </a:t>
            </a:r>
            <a:r>
              <a:rPr lang="pt-BR" sz="2400" dirty="0">
                <a:solidFill>
                  <a:schemeClr val="tx1"/>
                </a:solidFill>
              </a:rPr>
              <a:t>que tem como objetivo contribuir para a </a:t>
            </a:r>
            <a:r>
              <a:rPr lang="pt-BR" sz="2400" b="1" dirty="0">
                <a:solidFill>
                  <a:schemeClr val="tx1"/>
                </a:solidFill>
              </a:rPr>
              <a:t>organização e qualificação </a:t>
            </a:r>
            <a:r>
              <a:rPr lang="pt-BR" sz="2400" dirty="0">
                <a:solidFill>
                  <a:schemeClr val="tx1"/>
                </a:solidFill>
              </a:rPr>
              <a:t>do conjunto de informações necessárias ao </a:t>
            </a:r>
            <a:r>
              <a:rPr lang="pt-BR" sz="2400" b="1" u="sng" dirty="0">
                <a:solidFill>
                  <a:schemeClr val="tx1"/>
                </a:solidFill>
              </a:rPr>
              <a:t>diagnóstico, planejamento e acompanhamento do trabalho social </a:t>
            </a:r>
            <a:r>
              <a:rPr lang="pt-BR" sz="2400" dirty="0">
                <a:solidFill>
                  <a:schemeClr val="tx1"/>
                </a:solidFill>
              </a:rPr>
              <a:t>realizado com as famílias/indivíduos. 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092"/>
            <a:ext cx="2135945" cy="30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86184"/>
            <a:ext cx="2540893" cy="72719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1EDBAD2-CCD8-453A-B58E-11D449013E28}"/>
              </a:ext>
            </a:extLst>
          </p:cNvPr>
          <p:cNvSpPr/>
          <p:nvPr/>
        </p:nvSpPr>
        <p:spPr>
          <a:xfrm>
            <a:off x="3053946" y="130092"/>
            <a:ext cx="5886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dirty="0">
                <a:solidFill>
                  <a:srgbClr val="191B0E"/>
                </a:solidFill>
                <a:ea typeface="+mj-ea"/>
                <a:cs typeface="+mj-cs"/>
              </a:rPr>
              <a:t>Registro no </a:t>
            </a:r>
          </a:p>
          <a:p>
            <a:pPr algn="r"/>
            <a:r>
              <a:rPr lang="pt-BR" sz="4400" dirty="0">
                <a:solidFill>
                  <a:srgbClr val="191B0E"/>
                </a:solidFill>
                <a:ea typeface="+mj-ea"/>
                <a:cs typeface="+mj-cs"/>
              </a:rPr>
              <a:t>Prontuário do SUAS</a:t>
            </a:r>
            <a:br>
              <a:rPr lang="pt-BR" sz="4400" dirty="0">
                <a:solidFill>
                  <a:srgbClr val="191B0E"/>
                </a:solidFill>
                <a:ea typeface="+mj-ea"/>
                <a:cs typeface="+mj-cs"/>
              </a:rPr>
            </a:br>
            <a:br>
              <a:rPr lang="pt-BR" sz="4400" dirty="0">
                <a:solidFill>
                  <a:srgbClr val="191B0E"/>
                </a:solidFill>
                <a:ea typeface="+mj-ea"/>
                <a:cs typeface="+mj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6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1166018"/>
            <a:ext cx="6084168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Destinado à utilização pelas equipes multiprofissionais dos Centros de Referência da Assistência Social (CRAS) e dos Centros de Referência Especializados da Assistência Social (CREAS);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Voltado ao acompanhamento do percurso de pessoas ou famílias atendidas no âmbito do SUAS, </a:t>
            </a:r>
            <a:r>
              <a:rPr lang="pt-BR" sz="2200" u="sng" dirty="0">
                <a:solidFill>
                  <a:schemeClr val="tx1"/>
                </a:solidFill>
              </a:rPr>
              <a:t>com vistas à continuidade da prestação da assistência</a:t>
            </a:r>
            <a:r>
              <a:rPr lang="pt-BR" sz="2200" dirty="0">
                <a:solidFill>
                  <a:schemeClr val="tx1"/>
                </a:solidFill>
              </a:rPr>
              <a:t>;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Disposição dos registros de informações pessoais e sigilosas dos indivíduos e das famílias atendidas.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1ADC535-27A4-4A72-8FDC-E1881816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617">
            <a:off x="1068904" y="228914"/>
            <a:ext cx="1590186" cy="227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4DB79C-1713-4602-BEB9-ED776B01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1" t="21375" r="24494" b="4708"/>
          <a:stretch/>
        </p:blipFill>
        <p:spPr>
          <a:xfrm>
            <a:off x="-2083" y="1328091"/>
            <a:ext cx="5876853" cy="4609065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8E9BCD-31C8-4B12-A944-6BC46688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249" y="1314922"/>
            <a:ext cx="2382185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300" cap="all"/>
              <a:t>RESOLUÇÃO CFP 001/2009</a:t>
            </a:r>
          </a:p>
        </p:txBody>
      </p:sp>
    </p:spTree>
    <p:extLst>
      <p:ext uri="{BB962C8B-B14F-4D97-AF65-F5344CB8AC3E}">
        <p14:creationId xmlns:p14="http://schemas.microsoft.com/office/powerpoint/2010/main" val="153381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7AC06B-D9A8-4690-B60D-C135FCDCB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05" t="19641" r="23906" b="15162"/>
          <a:stretch/>
        </p:blipFill>
        <p:spPr>
          <a:xfrm>
            <a:off x="361950" y="534749"/>
            <a:ext cx="8420099" cy="57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8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3E125-A499-44B0-A42A-9DF728BE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A803F-E5B4-47AD-873D-7FDC8E3E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279154-A2F0-42B3-AF87-FBCEA042B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34593" r="21650" b="6579"/>
          <a:stretch/>
        </p:blipFill>
        <p:spPr>
          <a:xfrm>
            <a:off x="539552" y="1052736"/>
            <a:ext cx="83735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358924"/>
            <a:ext cx="7200900" cy="1485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latin typeface="+mj-lt"/>
              </a:rPr>
              <a:t>Desse modo, sugere-se que a (o) profissional recorra aos registros: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do acompanhamento familiar no </a:t>
            </a:r>
            <a:r>
              <a:rPr lang="pt-BR" sz="2200" i="1" dirty="0">
                <a:solidFill>
                  <a:schemeClr val="tx1"/>
                </a:solidFill>
              </a:rPr>
              <a:t>Prontuário SUAS</a:t>
            </a:r>
            <a:r>
              <a:rPr lang="pt-BR" sz="2200" dirty="0">
                <a:solidFill>
                  <a:schemeClr val="tx1"/>
                </a:solidFill>
              </a:rPr>
              <a:t>, estratégia recomendável de acordo com as orientações para o preenchimento por equipe multiprofissional; 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dos Planos de Acompanhamentos e/ou de Atendimentos traçados durante a etapa de acolhida de famílias e/ou indivíduos; 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das reuniões de estudos de casos e/ou da supervisão do acompanhamento para subsidiarem a produção de relatórios.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solidFill>
                  <a:schemeClr val="tx1"/>
                </a:solidFill>
              </a:rPr>
              <a:t>O profissional da Psicologia não pode se eximir da obrigação de cumprir com esse dever de documentar seu trabalho, de modo claro e preciso, para o beneficio do usuário. Trabalhar desse modo é revelar-se comprometido com a Ética e com os serviços prestados.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pt-BR" sz="2200" dirty="0">
                <a:solidFill>
                  <a:schemeClr val="tx1"/>
                </a:solidFill>
              </a:rPr>
              <a:t>Rua 40, 120, Boa Esperança - CEP 78068-536 - Cuiabá-MT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crpmt@crpmt.org.br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chemeClr val="tx1"/>
                </a:solidFill>
              </a:rPr>
              <a:t>(65) 3627-7188</a:t>
            </a:r>
          </a:p>
          <a:p>
            <a:pPr marL="0" indent="0" algn="ctr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Comissão de Assistência Social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comissaoassistenciasocial@crpmt.org.br</a:t>
            </a:r>
            <a:r>
              <a:rPr lang="pt-BR" dirty="0"/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343450" cy="15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229600" cy="1411560"/>
          </a:xfrm>
        </p:spPr>
        <p:txBody>
          <a:bodyPr/>
          <a:lstStyle/>
          <a:p>
            <a:r>
              <a:rPr lang="pt-BR" sz="4400" dirty="0">
                <a:latin typeface="+mj-lt"/>
              </a:rPr>
              <a:t>CRP/MT - 18ª Região</a:t>
            </a:r>
            <a:br>
              <a:rPr lang="pt-BR" sz="4400" dirty="0">
                <a:latin typeface="+mj-lt"/>
              </a:rPr>
            </a:br>
            <a:r>
              <a:rPr lang="pt-BR" sz="2400" dirty="0">
                <a:latin typeface="+mj-lt"/>
              </a:rPr>
              <a:t>Resolução do CFP n.º 02/2010.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44216"/>
            <a:ext cx="8229600" cy="3816424"/>
          </a:xfrm>
        </p:spPr>
        <p:txBody>
          <a:bodyPr>
            <a:normAutofit/>
          </a:bodyPr>
          <a:lstStyle/>
          <a:p>
            <a:pPr algn="ctr"/>
            <a:endParaRPr lang="pt-BR" sz="3200" dirty="0"/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Atualmente o CRP 18 está em seu Quarto Plenário, a qual é composta por 18 psicólogas(os).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4.451 psicólogas(os)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1496" y="107050"/>
            <a:ext cx="7570984" cy="969771"/>
          </a:xfrm>
        </p:spPr>
        <p:txBody>
          <a:bodyPr>
            <a:noAutofit/>
          </a:bodyPr>
          <a:lstStyle/>
          <a:p>
            <a:pPr algn="r"/>
            <a:r>
              <a:rPr lang="pt-BR" sz="3200" b="1" dirty="0"/>
              <a:t>PSICÓLOGAS(OS) NO SUAS</a:t>
            </a:r>
            <a:br>
              <a:rPr lang="pt-BR" sz="3200" b="1" dirty="0"/>
            </a:br>
            <a:r>
              <a:rPr lang="pt-BR" sz="3200" b="1" dirty="0"/>
              <a:t> em Mato Grosso</a:t>
            </a:r>
            <a:br>
              <a:rPr lang="pt-BR" sz="3200" b="1" dirty="0"/>
            </a:br>
            <a:r>
              <a:rPr lang="pt-BR" sz="1200" b="1" dirty="0"/>
              <a:t>Fonte: </a:t>
            </a:r>
            <a:r>
              <a:rPr lang="pt-BR" sz="1200" dirty="0">
                <a:solidFill>
                  <a:schemeClr val="tx1"/>
                </a:solidFill>
              </a:rPr>
              <a:t>Censo SUAS 2018   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SAAS – Secretaria Adjunta de Assistência Social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SGS – Superintendência de Gestão do SUAS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CGT – Coordenadoria de Gestão do Trabalho</a:t>
            </a:r>
            <a:br>
              <a:rPr lang="pt-BR" sz="1400" b="1" dirty="0"/>
            </a:br>
            <a:endParaRPr lang="pt-BR" sz="1400" b="1" dirty="0"/>
          </a:p>
        </p:txBody>
      </p:sp>
      <p:pic>
        <p:nvPicPr>
          <p:cNvPr id="5" name="Picture 4" descr="Resultado de imagem para imagem MT integra SUAS map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4" l="20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-1035" r="-834" b="1035"/>
          <a:stretch/>
        </p:blipFill>
        <p:spPr bwMode="auto">
          <a:xfrm>
            <a:off x="611560" y="0"/>
            <a:ext cx="182290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C0F884CB-13C4-4313-B543-381BDD24D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018184"/>
              </p:ext>
            </p:extLst>
          </p:nvPr>
        </p:nvGraphicFramePr>
        <p:xfrm>
          <a:off x="805881" y="1772816"/>
          <a:ext cx="8075039" cy="4934883"/>
        </p:xfrm>
        <a:graphic>
          <a:graphicData uri="http://schemas.openxmlformats.org/drawingml/2006/table">
            <a:tbl>
              <a:tblPr firstRow="1" firstCol="1" bandRow="1"/>
              <a:tblGrid>
                <a:gridCol w="1293592">
                  <a:extLst>
                    <a:ext uri="{9D8B030D-6E8A-4147-A177-3AD203B41FA5}">
                      <a16:colId xmlns:a16="http://schemas.microsoft.com/office/drawing/2014/main" val="4239521883"/>
                    </a:ext>
                  </a:extLst>
                </a:gridCol>
                <a:gridCol w="508219">
                  <a:extLst>
                    <a:ext uri="{9D8B030D-6E8A-4147-A177-3AD203B41FA5}">
                      <a16:colId xmlns:a16="http://schemas.microsoft.com/office/drawing/2014/main" val="435814097"/>
                    </a:ext>
                  </a:extLst>
                </a:gridCol>
                <a:gridCol w="476415">
                  <a:extLst>
                    <a:ext uri="{9D8B030D-6E8A-4147-A177-3AD203B41FA5}">
                      <a16:colId xmlns:a16="http://schemas.microsoft.com/office/drawing/2014/main" val="1796628978"/>
                    </a:ext>
                  </a:extLst>
                </a:gridCol>
                <a:gridCol w="460188">
                  <a:extLst>
                    <a:ext uri="{9D8B030D-6E8A-4147-A177-3AD203B41FA5}">
                      <a16:colId xmlns:a16="http://schemas.microsoft.com/office/drawing/2014/main" val="1894278373"/>
                    </a:ext>
                  </a:extLst>
                </a:gridCol>
                <a:gridCol w="460188">
                  <a:extLst>
                    <a:ext uri="{9D8B030D-6E8A-4147-A177-3AD203B41FA5}">
                      <a16:colId xmlns:a16="http://schemas.microsoft.com/office/drawing/2014/main" val="4166907449"/>
                    </a:ext>
                  </a:extLst>
                </a:gridCol>
                <a:gridCol w="597790">
                  <a:extLst>
                    <a:ext uri="{9D8B030D-6E8A-4147-A177-3AD203B41FA5}">
                      <a16:colId xmlns:a16="http://schemas.microsoft.com/office/drawing/2014/main" val="1448562174"/>
                    </a:ext>
                  </a:extLst>
                </a:gridCol>
                <a:gridCol w="598439">
                  <a:extLst>
                    <a:ext uri="{9D8B030D-6E8A-4147-A177-3AD203B41FA5}">
                      <a16:colId xmlns:a16="http://schemas.microsoft.com/office/drawing/2014/main" val="2922917836"/>
                    </a:ext>
                  </a:extLst>
                </a:gridCol>
                <a:gridCol w="597790">
                  <a:extLst>
                    <a:ext uri="{9D8B030D-6E8A-4147-A177-3AD203B41FA5}">
                      <a16:colId xmlns:a16="http://schemas.microsoft.com/office/drawing/2014/main" val="652617497"/>
                    </a:ext>
                  </a:extLst>
                </a:gridCol>
                <a:gridCol w="598439">
                  <a:extLst>
                    <a:ext uri="{9D8B030D-6E8A-4147-A177-3AD203B41FA5}">
                      <a16:colId xmlns:a16="http://schemas.microsoft.com/office/drawing/2014/main" val="65540081"/>
                    </a:ext>
                  </a:extLst>
                </a:gridCol>
                <a:gridCol w="551708">
                  <a:extLst>
                    <a:ext uri="{9D8B030D-6E8A-4147-A177-3AD203B41FA5}">
                      <a16:colId xmlns:a16="http://schemas.microsoft.com/office/drawing/2014/main" val="3853982094"/>
                    </a:ext>
                  </a:extLst>
                </a:gridCol>
                <a:gridCol w="644523">
                  <a:extLst>
                    <a:ext uri="{9D8B030D-6E8A-4147-A177-3AD203B41FA5}">
                      <a16:colId xmlns:a16="http://schemas.microsoft.com/office/drawing/2014/main" val="1260394714"/>
                    </a:ext>
                  </a:extLst>
                </a:gridCol>
                <a:gridCol w="643874">
                  <a:extLst>
                    <a:ext uri="{9D8B030D-6E8A-4147-A177-3AD203B41FA5}">
                      <a16:colId xmlns:a16="http://schemas.microsoft.com/office/drawing/2014/main" val="3490566009"/>
                    </a:ext>
                  </a:extLst>
                </a:gridCol>
                <a:gridCol w="643874">
                  <a:extLst>
                    <a:ext uri="{9D8B030D-6E8A-4147-A177-3AD203B41FA5}">
                      <a16:colId xmlns:a16="http://schemas.microsoft.com/office/drawing/2014/main" val="1823837051"/>
                    </a:ext>
                  </a:extLst>
                </a:gridCol>
              </a:tblGrid>
              <a:tr h="837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TRABALHADORES NO SUAS EM MT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POP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 DE ACOLHIMENTO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GESTÃO MUNICIPAL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GESTÃO ESTADUAL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41831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Psicóloga(o)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95863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Assistente Social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77760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Advogado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05111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Administrador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8584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Economista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77561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Pedagogo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27345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Musicoterapeuta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27060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Sociólogo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15776"/>
                  </a:ext>
                </a:extLst>
              </a:tr>
              <a:tr h="55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 profissional Nível Superior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19161"/>
                  </a:ext>
                </a:extLst>
              </a:tr>
              <a:tr h="55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Profissional de Nível Médio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86228"/>
                  </a:ext>
                </a:extLst>
              </a:tr>
              <a:tr h="55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formação profissional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05125"/>
                  </a:ext>
                </a:extLst>
              </a:tr>
              <a:tr h="270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F4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1" marR="62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0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2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F162B3-6090-4D9D-9EDB-5239114D4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84784"/>
            <a:ext cx="7200900" cy="3581400"/>
          </a:xfrm>
        </p:spPr>
        <p:txBody>
          <a:bodyPr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A Psicologia é uma das profissões que integram as equipes de referência do SUAS, tem produzido esforços na construção de parâmetros de atuação e referências técnicas para as psicólogas e psicólogos que atuam na Política de Assistência Social ao longo dos últimos anos. O acúmulo dessas publicações realizadas por esta autarquia se propõe a oferecer subsídios para os profissionais desempenharem seus trabalhos no campo da Assistência Social. </a:t>
            </a:r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6F3492-B04C-4DF5-8859-9DEAD2E8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6048375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700" y="2232943"/>
            <a:ext cx="7560394" cy="2564209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Conselho Federal de Psicologia hoje dispõe de uma Comissão específica que trata das atividades da psicologia na Assistência Social, a Comissão Nacional da Psicologia na Assistência Social CONPAS a qual foi criada em 2014. 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Acesse: </a:t>
            </a:r>
            <a:r>
              <a:rPr lang="pt-BR" sz="2800" dirty="0">
                <a:solidFill>
                  <a:schemeClr val="tx2"/>
                </a:solidFill>
              </a:rPr>
              <a:t>www.conpas.cfp.org.br/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6048375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305" y="2059655"/>
            <a:ext cx="8011390" cy="969771"/>
          </a:xfrm>
        </p:spPr>
        <p:txBody>
          <a:bodyPr/>
          <a:lstStyle/>
          <a:p>
            <a:pPr algn="ctr"/>
            <a:r>
              <a:rPr lang="pt-BR" dirty="0"/>
              <a:t>REFERÊNCIAS TÉCNICAS PARA ATUAÇÃO DA/O PSICÓLOGA/O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800" t="40625" r="50496" b="16105"/>
          <a:stretch/>
        </p:blipFill>
        <p:spPr>
          <a:xfrm rot="20838807">
            <a:off x="226440" y="3412227"/>
            <a:ext cx="1727689" cy="23739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2381" t="27260" r="51066" b="32906"/>
          <a:stretch/>
        </p:blipFill>
        <p:spPr>
          <a:xfrm>
            <a:off x="3789554" y="3094623"/>
            <a:ext cx="1774894" cy="24013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2436" t="45804" r="51269" b="13537"/>
          <a:stretch/>
        </p:blipFill>
        <p:spPr>
          <a:xfrm rot="439603">
            <a:off x="5715583" y="3401096"/>
            <a:ext cx="1653803" cy="23200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32004" t="42898" r="51171" b="15625"/>
          <a:stretch/>
        </p:blipFill>
        <p:spPr>
          <a:xfrm rot="21325641">
            <a:off x="2056957" y="3339181"/>
            <a:ext cx="1558976" cy="21608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l="32644" t="18087" r="51171" b="42708"/>
          <a:stretch/>
        </p:blipFill>
        <p:spPr>
          <a:xfrm rot="582061">
            <a:off x="7474603" y="3835822"/>
            <a:ext cx="1507233" cy="20526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/>
          <a:srcRect l="15977" t="15625" r="67625" b="69098"/>
          <a:stretch/>
        </p:blipFill>
        <p:spPr>
          <a:xfrm>
            <a:off x="4381697" y="326479"/>
            <a:ext cx="2829514" cy="14821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8"/>
          <a:srcRect l="13187" t="65625" r="80455" b="20089"/>
          <a:stretch/>
        </p:blipFill>
        <p:spPr>
          <a:xfrm>
            <a:off x="7282605" y="181942"/>
            <a:ext cx="1400090" cy="16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8C54F2-DE0C-4CD5-A519-ED61620A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E47058E-2CF5-497D-A17A-E85CC5FDA370}"/>
              </a:ext>
            </a:extLst>
          </p:cNvPr>
          <p:cNvSpPr txBox="1">
            <a:spLocks/>
          </p:cNvSpPr>
          <p:nvPr/>
        </p:nvSpPr>
        <p:spPr>
          <a:xfrm>
            <a:off x="179512" y="44252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É importante que nós psicólogas(os) saiamos do lugar de identificação de “problemas”, de culpabilização ou busca de responsáveis, para o lugar de viabilizadores de espaços criativos e geradores de alternativas individuais e coletivas na perspectiva da superação das situações de violação.</a:t>
            </a:r>
          </a:p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Acolhida -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livre de preconceitos e conclusões prévias, tornando o ambiente receptivo;</a:t>
            </a:r>
          </a:p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Acompanhamento –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Nessa intervenção o foco está em conhecer o individuo e/ou família identificando demandas explicitas e implícitas, levando em conta seu contexto social, cultural, a rede que acessa e/ou conta, as dificuldades vivenciadas, expectativas dentre outros aspectos, identificando as fragilidades e potencialidades individual/familiar/comunitário.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Visita Domiciliar -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É uma forma de atenção com o objetivo de favorecer maior compreensão a respeito da família, de sua dinâmica, valores, potencialidades e demandas, orientações, encaminhamentos, assim como de estabelecimento de vínculos fortalecedores do processo de acompanhamento. </a:t>
            </a:r>
          </a:p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Intervenções grupais -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é no grupo que se dá a convivência de indivíduos e/ou famílias, apoio e reflexão, a aquisição de novos conhecimentos, a comunicação, a troca, o desenvolvimento de habilidades e potencialidades, fortalecendo e 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resignificando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os vínculos familiares e comunitários, a construção de projetos individuais e para a família, a prevenção de agravamento na situação de violação, promovendo a transformação nos padrões de relacionamento familiares e comunitários de violação de direitos.</a:t>
            </a:r>
          </a:p>
          <a:p>
            <a:pPr marL="384048" marR="0" lvl="0" indent="-384048" algn="just" defTabSz="6858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Articulação em rede - 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Fomenta a atuação integrada, articulada, intersetorial e a construção de respostas conjuntas no enfrentamento das situações de violência, assim como viabiliza o acesso a direitos socioassistenciais, integrando as políticas sociais, buscando romper com a fragmentação no acompanhamento e atenção às famílias. 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43924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b="1" u="sng" dirty="0">
                <a:solidFill>
                  <a:schemeClr val="tx1"/>
                </a:solidFill>
              </a:rPr>
              <a:t>IMPORTANTE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AVALIAÇÃO PSICOLÓGICA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ACOMPANHAMENTO EM AUDIÊNCIA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 ACOMPANHAMENTO PSICOLÓGICO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APURAÇÃO DE DENÚNCIA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...</a:t>
            </a:r>
          </a:p>
          <a:p>
            <a:pPr marL="0" indent="0" algn="ctr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Demandas que não competem aos trabalhadores do SUAS precisam ser filtradas e qualificadas de modo a serem direcionadas aos órgãos/setores competentes.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49280"/>
            <a:ext cx="28289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667</TotalTime>
  <Words>2162</Words>
  <Application>Microsoft Office PowerPoint</Application>
  <PresentationFormat>Apresentação na tela (4:3)</PresentationFormat>
  <Paragraphs>267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Franklin Gothic Book</vt:lpstr>
      <vt:lpstr>Cortar</vt:lpstr>
      <vt:lpstr>Trilha de Vapor</vt:lpstr>
      <vt:lpstr>CAPACITAÇÃO INTRODUTÓRIA AO SUAS</vt:lpstr>
      <vt:lpstr>O Sistema Conselhos de Psicologia</vt:lpstr>
      <vt:lpstr>CRP/MT - 18ª Região Resolução do CFP n.º 02/2010.</vt:lpstr>
      <vt:lpstr>PSICÓLOGAS(OS) NO SUAS  em Mato Grosso Fonte: Censo SUAS 2018    SAAS – Secretaria Adjunta de Assistência Social SGS – Superintendência de Gestão do SUAS CGT – Coordenadoria de Gestão do Trabalho </vt:lpstr>
      <vt:lpstr>Apresentação do PowerPoint</vt:lpstr>
      <vt:lpstr>CONPAS</vt:lpstr>
      <vt:lpstr>REFERÊNCIAS TÉCNICAS PARA ATUAÇÃO DA/O PSICÓLOGA/O </vt:lpstr>
      <vt:lpstr>Apresentação do PowerPoint</vt:lpstr>
      <vt:lpstr>Apresentação do PowerPoint</vt:lpstr>
      <vt:lpstr>Dimensão ética e política </vt:lpstr>
      <vt:lpstr>Apresentação do PowerPoint</vt:lpstr>
      <vt:lpstr>PRINCÍPIOS FUNDAMENTAIS</vt:lpstr>
      <vt:lpstr>O Código de Ética Profissional do Psicólogo  dispõe em seus artigos que: </vt:lpstr>
      <vt:lpstr>Sigilo Profissional </vt:lpstr>
      <vt:lpstr>O Código de Ética Profissional do Psicólogo  dispõe em seus artigos que: </vt:lpstr>
      <vt:lpstr>Produção de Documentos escritos por psicólogos Resolução CFP - 06/2019 </vt:lpstr>
      <vt:lpstr>Produção de Documentos escritos por psicólogos Resolução CFP - 06/2019</vt:lpstr>
      <vt:lpstr>Apresentação do PowerPoint</vt:lpstr>
      <vt:lpstr>Apresentação do PowerPoint</vt:lpstr>
      <vt:lpstr>Apresentação do PowerPoint</vt:lpstr>
      <vt:lpstr>Apresentação do PowerPoint</vt:lpstr>
      <vt:lpstr>RESOLUÇÃO CFP 001/2009</vt:lpstr>
      <vt:lpstr>Apresentação do PowerPoint</vt:lpstr>
      <vt:lpstr>Apresentação do PowerPoint</vt:lpstr>
      <vt:lpstr>Desse modo, sugere-se que a (o) profissional recorra aos registros: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Ismael</dc:creator>
  <cp:lastModifiedBy>Betania</cp:lastModifiedBy>
  <cp:revision>66</cp:revision>
  <dcterms:created xsi:type="dcterms:W3CDTF">2017-04-16T21:25:30Z</dcterms:created>
  <dcterms:modified xsi:type="dcterms:W3CDTF">2020-02-06T01:58:37Z</dcterms:modified>
</cp:coreProperties>
</file>